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6"/>
    <p:restoredTop sz="94750"/>
  </p:normalViewPr>
  <p:slideViewPr>
    <p:cSldViewPr snapToGrid="0">
      <p:cViewPr>
        <p:scale>
          <a:sx n="217" d="100"/>
          <a:sy n="217" d="100"/>
        </p:scale>
        <p:origin x="376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0971D-F10D-7F44-8DFE-C8CA852FF187}" type="datetimeFigureOut">
              <a:rPr lang="en-US" smtClean="0"/>
              <a:t>4/17/23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B2FD1-C2B5-FC4C-84FB-334911CB4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B2FD1-C2B5-FC4C-84FB-334911CB4F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11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24864-2B6B-2EF6-02E1-9E8002FC76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F86D7D-B94D-C016-B59B-FCBFD4DF9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7D2D-B64B-095B-8C38-5DA363D47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A608B-7434-6D85-2F4E-AF81293E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8C38F-DD1A-AF4C-4149-7752A96C2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64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87A1D-FD37-89F3-9CF0-8760A7AE8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2D3EE-479A-D827-909D-D49DF8DCE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5D744-6678-A2EB-A1E6-734E2597E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F5B20-8E2C-E46A-B38F-BF3F784D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8E3C6-81C3-05FF-3F7A-92272B897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526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CF4E2-6A7C-4358-C89D-598433D9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15B2C-36F2-6DD2-437E-BD9218AEF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10B87-ED50-AB37-A685-9758BC52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DD2B8-52C6-467E-D2AB-709C32ED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8A0E5-4EC9-9F20-D14A-6E25F8F5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11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1843-2AF8-131C-5BD7-3691C012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F6338-BFB3-E601-59C2-B143A2E4A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B81806-CDA1-4C76-DFA9-6ACD38DE6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92A2C-AFBD-D5AE-6567-1EDC55AC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FC466-5838-767B-C996-0BD8C86B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28CB3A-E763-BB8D-D499-27D9308BF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83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7203-6472-9422-67CD-4E1FA9EDA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69227A-4679-CC4C-7FF5-BA838318C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75A989-F0A5-933D-C2AA-19F4116DD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3F12D6-38CB-698B-DA49-03D558F009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073442-401E-4FD5-4EBF-91AAB89595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E3B89-B7E1-8BF2-2531-2D8B4749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FCCFD5-88D3-6237-E7F9-234D3E39D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19F42C-1301-D7E1-C28D-B2F744116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6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AA91-F4B1-9414-102C-EC69502DC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DEBF-CCF9-AFA1-2BD6-66D1B2C0C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44151A-BE33-8731-E474-4D8E1773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341ABE-344F-5C42-1420-D8BEF2385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548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C7FD03-4A81-FA6D-E0EF-B8E57F17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CF3690-26E0-7742-820C-7D494BE2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8227EF-C817-D900-13C6-169CDDD1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5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E0D9A-1748-5FFC-443C-E24BCE142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ABC91-9544-2188-3E86-07CB55DD1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341CA-2F98-53D9-A5D8-BFDD273F3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6E80B-707D-488F-486A-A96482E02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F747F-AFF0-0CAA-1CB3-50A54CAF6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0814-004E-E3C0-C55B-21ED435A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00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5594B-9BAE-135F-AAB9-DC1CF5222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7DA355-3F70-0DA6-5478-A3C7C2807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5D09D-EC5D-9907-4E6E-A24AD94DA7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6F8E1-7A5B-DBA8-73EC-5B80A0A87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E9955-A654-DCB1-6548-E46BA1424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DB880-CCF2-EE92-7B03-E3F2B3BD9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44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DBA1A-D40F-C573-B4C6-21B9DEBF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B3F80-8033-6BEC-913B-AA7A82ADE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DB844-F5AD-E25F-AA53-A37F9C083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8F3CF-4322-D8AB-83DE-1DB1310AC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9692E-E71F-8A7A-98C4-9F21119C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31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B3B1C9-3A45-7CAC-D831-7290FB0CCF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69D4C6-C56D-92BF-142A-ED4B7F2EE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37BF3-5BE3-5AA5-B6B5-9FF41FE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737B1-37EA-8178-5A4D-C96F4AAA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F6BA1-D94A-F5D7-A4E9-026E5752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363715-32A3-F24C-F3B6-4CCB6EC51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86329A-22E6-CF44-3474-A69251DCF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0C25A-078A-649C-0A00-C9B9BFB4C2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CFB45-599B-C745-A0B7-96D19FE5BF44}" type="datetimeFigureOut">
              <a:rPr lang="en-US" smtClean="0"/>
              <a:t>4/17/23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95490-0CDD-B25F-B1C3-D9F4C9F93E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1479C9-E1C0-9AFC-2AD1-500B0A2C5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E3F15-11C1-C146-B42A-D2931766CE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0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hyperlink" Target="https://dizziness-doctor.com/diagnoses/semicircular-canal-dehiscence/" TargetMode="External"/><Relationship Id="rId18" Type="http://schemas.openxmlformats.org/officeDocument/2006/relationships/hyperlink" Target="https://dizziness-doctor.com/diagnoses/pharmacologic-causes-of-disequilibrium/" TargetMode="External"/><Relationship Id="rId26" Type="http://schemas.openxmlformats.org/officeDocument/2006/relationships/hyperlink" Target="https://dizziness-doctor.com/diagnoses/otic-barotrauma/" TargetMode="External"/><Relationship Id="rId39" Type="http://schemas.openxmlformats.org/officeDocument/2006/relationships/hyperlink" Target="https://dizziness-doctor.com/diagnoses/progressive-supranuclear-palsy/" TargetMode="External"/><Relationship Id="rId21" Type="http://schemas.openxmlformats.org/officeDocument/2006/relationships/hyperlink" Target="https://dizziness-doctor.com/diagnoses/vestibular-neuritis/" TargetMode="External"/><Relationship Id="rId34" Type="http://schemas.openxmlformats.org/officeDocument/2006/relationships/hyperlink" Target="https://dizziness-doctor.com/diagnoses/gluten-ataxia/" TargetMode="External"/><Relationship Id="rId42" Type="http://schemas.openxmlformats.org/officeDocument/2006/relationships/hyperlink" Target="https://dizziness-doctor.com/diagnoses/paraneoplastic-syndrome/" TargetMode="External"/><Relationship Id="rId47" Type="http://schemas.openxmlformats.org/officeDocument/2006/relationships/hyperlink" Target="https://dizziness-doctor.com/diagnoses/fibromyalgia/" TargetMode="External"/><Relationship Id="rId50" Type="http://schemas.openxmlformats.org/officeDocument/2006/relationships/hyperlink" Target="https://dizziness-doctor.com/diagnoses/superficial-siderosis/" TargetMode="External"/><Relationship Id="rId55" Type="http://schemas.openxmlformats.org/officeDocument/2006/relationships/hyperlink" Target="https://dizziness-doctor.com/diagnoses/oculopalatal-tremor/" TargetMode="External"/><Relationship Id="rId7" Type="http://schemas.openxmlformats.org/officeDocument/2006/relationships/hyperlink" Target="https://dizziness-doctor.com/diagnoses/drop-attacks/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dizziness-doctor.com/diagnoses/migraine-and-migraine-associated-vertigo/" TargetMode="External"/><Relationship Id="rId29" Type="http://schemas.openxmlformats.org/officeDocument/2006/relationships/hyperlink" Target="https://dizziness-doctor.com/diagnoses/bilateral-vestibular-weakness/" TargetMode="External"/><Relationship Id="rId11" Type="http://schemas.openxmlformats.org/officeDocument/2006/relationships/hyperlink" Target="https://dizziness-doctor.com/diagnoses/cervicogenic-vertigo/" TargetMode="External"/><Relationship Id="rId24" Type="http://schemas.openxmlformats.org/officeDocument/2006/relationships/hyperlink" Target="https://dizziness-doctor.com/diagnoses/epileptic-vertigo/" TargetMode="External"/><Relationship Id="rId32" Type="http://schemas.openxmlformats.org/officeDocument/2006/relationships/hyperlink" Target="https://dizziness-doctor.com/diagnoses/spinocerebellar-ataxia/" TargetMode="External"/><Relationship Id="rId37" Type="http://schemas.openxmlformats.org/officeDocument/2006/relationships/hyperlink" Target="https://dizziness-doctor.com/diagnoses/canvas/" TargetMode="External"/><Relationship Id="rId40" Type="http://schemas.openxmlformats.org/officeDocument/2006/relationships/hyperlink" Target="https://dizziness-doctor.com/diagnoses/multiple-system-atrophy/" TargetMode="External"/><Relationship Id="rId45" Type="http://schemas.openxmlformats.org/officeDocument/2006/relationships/hyperlink" Target="https://dizziness-doctor.com/diagnoses/ophthalmologic-visual-deficits-and-disequilibrium/" TargetMode="External"/><Relationship Id="rId53" Type="http://schemas.openxmlformats.org/officeDocument/2006/relationships/hyperlink" Target="https://dizziness-doctor.com/diagnoses/encephalitis/" TargetMode="External"/><Relationship Id="rId5" Type="http://schemas.openxmlformats.org/officeDocument/2006/relationships/hyperlink" Target="https://dizziness-doctor.com/diagnoses/orthostatic-intolerance/" TargetMode="External"/><Relationship Id="rId19" Type="http://schemas.openxmlformats.org/officeDocument/2006/relationships/hyperlink" Target="https://dizziness-doctor.com/diagnoses/alcohol/" TargetMode="External"/><Relationship Id="rId4" Type="http://schemas.openxmlformats.org/officeDocument/2006/relationships/hyperlink" Target="https://dizziness-doctor.com/diagnoses/otolithic-catastrophe-of-tumarkin/" TargetMode="External"/><Relationship Id="rId9" Type="http://schemas.openxmlformats.org/officeDocument/2006/relationships/hyperlink" Target="https://dizziness-doctor.com/diagnoses/episodic-ataxias/" TargetMode="External"/><Relationship Id="rId14" Type="http://schemas.openxmlformats.org/officeDocument/2006/relationships/hyperlink" Target="https://dizziness-doctor.com/diagnoses/perilymphatic-fistula/" TargetMode="External"/><Relationship Id="rId22" Type="http://schemas.openxmlformats.org/officeDocument/2006/relationships/hyperlink" Target="https://dizziness-doctor.com/diagnoses/diseases-that-can-affect-any-part-of-the-central-nervous-system/" TargetMode="External"/><Relationship Id="rId27" Type="http://schemas.openxmlformats.org/officeDocument/2006/relationships/hyperlink" Target="https://dizziness-doctor.com/diagnoses/labyrinthitis/" TargetMode="External"/><Relationship Id="rId30" Type="http://schemas.openxmlformats.org/officeDocument/2006/relationships/hyperlink" Target="https://dizziness-doctor.com/diagnoses/vitamin-b1-deficiency/" TargetMode="External"/><Relationship Id="rId35" Type="http://schemas.openxmlformats.org/officeDocument/2006/relationships/hyperlink" Target="https://dizziness-doctor.com/diagnoses/normal-pressure-hydrocephalus/" TargetMode="External"/><Relationship Id="rId43" Type="http://schemas.openxmlformats.org/officeDocument/2006/relationships/hyperlink" Target="https://dizziness-doctor.com/diagnoses/chiari-malformation/" TargetMode="External"/><Relationship Id="rId48" Type="http://schemas.openxmlformats.org/officeDocument/2006/relationships/hyperlink" Target="https://dizziness-doctor.com/diagnoses/vestibular-schwannoma/" TargetMode="External"/><Relationship Id="rId56" Type="http://schemas.openxmlformats.org/officeDocument/2006/relationships/hyperlink" Target="https://dizziness-doctor.com/diagnoses/otitis-media-and-middle-ear-effusion/" TargetMode="External"/><Relationship Id="rId8" Type="http://schemas.openxmlformats.org/officeDocument/2006/relationships/hyperlink" Target="https://dizziness-doctor.com/diagnoses/vestibular-paroxysmia/" TargetMode="External"/><Relationship Id="rId51" Type="http://schemas.openxmlformats.org/officeDocument/2006/relationships/hyperlink" Target="https://dizziness-doctor.com/diagnoses/usher-syndrome/" TargetMode="External"/><Relationship Id="rId3" Type="http://schemas.openxmlformats.org/officeDocument/2006/relationships/hyperlink" Target="https://dizziness-doctor.com/diagnoses/benign-paroxysmal-positional-vertigo/" TargetMode="External"/><Relationship Id="rId12" Type="http://schemas.openxmlformats.org/officeDocument/2006/relationships/hyperlink" Target="https://dizziness-doctor.com/diagnoses/psychologic-disequilibrium/" TargetMode="External"/><Relationship Id="rId17" Type="http://schemas.openxmlformats.org/officeDocument/2006/relationships/hyperlink" Target="https://dizziness-doctor.com/diagnoses/mal-de-debarquement-syndrome/" TargetMode="External"/><Relationship Id="rId25" Type="http://schemas.openxmlformats.org/officeDocument/2006/relationships/hyperlink" Target="https://dizziness-doctor.com/diagnoses/labyrinthine-concussion/" TargetMode="External"/><Relationship Id="rId33" Type="http://schemas.openxmlformats.org/officeDocument/2006/relationships/hyperlink" Target="https://dizziness-doctor.com/diagnoses/friedreich-ataxia/" TargetMode="External"/><Relationship Id="rId38" Type="http://schemas.openxmlformats.org/officeDocument/2006/relationships/hyperlink" Target="https://dizziness-doctor.com/diagnoses/parkinsons-disease/" TargetMode="External"/><Relationship Id="rId46" Type="http://schemas.openxmlformats.org/officeDocument/2006/relationships/hyperlink" Target="https://dizziness-doctor.com/diagnoses/ototoxicity/" TargetMode="External"/><Relationship Id="rId20" Type="http://schemas.openxmlformats.org/officeDocument/2006/relationships/hyperlink" Target="https://dizziness-doctor.com/diagnoses/menieres-disease/" TargetMode="External"/><Relationship Id="rId41" Type="http://schemas.openxmlformats.org/officeDocument/2006/relationships/hyperlink" Target="https://dizziness-doctor.com/diagnoses/presbyvestibulopathy/" TargetMode="External"/><Relationship Id="rId54" Type="http://schemas.openxmlformats.org/officeDocument/2006/relationships/hyperlink" Target="https://dizziness-doctor.com/diagnoses/covid-19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izziness-doctor.com/diagnoses/cardiac-arrhythmia/" TargetMode="External"/><Relationship Id="rId15" Type="http://schemas.openxmlformats.org/officeDocument/2006/relationships/hyperlink" Target="https://dizziness-doctor.com/diagnoses/intracranial-pressure-fluctuations-and-hearing-loss/" TargetMode="External"/><Relationship Id="rId23" Type="http://schemas.openxmlformats.org/officeDocument/2006/relationships/hyperlink" Target="https://dizziness-doctor.com/diagnoses/concussion-and-post-concussive-disequilibrium/" TargetMode="External"/><Relationship Id="rId28" Type="http://schemas.openxmlformats.org/officeDocument/2006/relationships/hyperlink" Target="https://dizziness-doctor.com/diagnoses/temporal-bone-fracture/" TargetMode="External"/><Relationship Id="rId36" Type="http://schemas.openxmlformats.org/officeDocument/2006/relationships/hyperlink" Target="https://dizziness-doctor.com/diagnoses/spinal-cord-disorders/" TargetMode="External"/><Relationship Id="rId49" Type="http://schemas.openxmlformats.org/officeDocument/2006/relationships/hyperlink" Target="https://dizziness-doctor.com/diagnoses/autoimmune-inner-ear-disease/" TargetMode="External"/><Relationship Id="rId57" Type="http://schemas.openxmlformats.org/officeDocument/2006/relationships/hyperlink" Target="https://dizziness-doctor.com/diagnoses/ramsay-hunt-syndrome/" TargetMode="External"/><Relationship Id="rId10" Type="http://schemas.openxmlformats.org/officeDocument/2006/relationships/hyperlink" Target="https://dizziness-doctor.com/diagnoses/visual-vertigo/" TargetMode="External"/><Relationship Id="rId31" Type="http://schemas.openxmlformats.org/officeDocument/2006/relationships/hyperlink" Target="https://dizziness-doctor.com/diagnoses/vitamin-b12-deficiency/" TargetMode="External"/><Relationship Id="rId44" Type="http://schemas.openxmlformats.org/officeDocument/2006/relationships/hyperlink" Target="https://dizziness-doctor.com/diagnoses/peripheral-neuropathy/" TargetMode="External"/><Relationship Id="rId52" Type="http://schemas.openxmlformats.org/officeDocument/2006/relationships/hyperlink" Target="https://dizziness-doctor.com/diagnoses/persistent-postural-perceptual-dizzines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7F675BA-D8AA-6F60-4A3C-36E42DA236EB}"/>
              </a:ext>
            </a:extLst>
          </p:cNvPr>
          <p:cNvSpPr txBox="1"/>
          <p:nvPr/>
        </p:nvSpPr>
        <p:spPr>
          <a:xfrm>
            <a:off x="100142" y="3234640"/>
            <a:ext cx="703326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Episodic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absent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4849AA-F818-D90A-F0EA-81916EF956A8}"/>
              </a:ext>
            </a:extLst>
          </p:cNvPr>
          <p:cNvSpPr txBox="1"/>
          <p:nvPr/>
        </p:nvSpPr>
        <p:spPr>
          <a:xfrm>
            <a:off x="878104" y="3234640"/>
            <a:ext cx="798194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Episodic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usually unilateral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2757C0-225D-7390-DDC7-A3C8B8339679}"/>
              </a:ext>
            </a:extLst>
          </p:cNvPr>
          <p:cNvSpPr txBox="1"/>
          <p:nvPr/>
        </p:nvSpPr>
        <p:spPr>
          <a:xfrm>
            <a:off x="1756710" y="3234640"/>
            <a:ext cx="758430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Episodic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usually bilateral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1930B-F974-9E05-E25B-CD898C79A756}"/>
              </a:ext>
            </a:extLst>
          </p:cNvPr>
          <p:cNvSpPr txBox="1"/>
          <p:nvPr/>
        </p:nvSpPr>
        <p:spPr>
          <a:xfrm>
            <a:off x="2637623" y="3234640"/>
            <a:ext cx="700232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Episodic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Intermediate 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absent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7E4D69-77A6-7B76-6250-3027E82150BF}"/>
              </a:ext>
            </a:extLst>
          </p:cNvPr>
          <p:cNvSpPr txBox="1"/>
          <p:nvPr/>
        </p:nvSpPr>
        <p:spPr>
          <a:xfrm>
            <a:off x="3412490" y="3234640"/>
            <a:ext cx="681794" cy="5107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Episodic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Intermediate 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(usually) unilateral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397074-AE1A-CF4A-82DD-9D727B12E04C}"/>
              </a:ext>
            </a:extLst>
          </p:cNvPr>
          <p:cNvSpPr txBox="1"/>
          <p:nvPr/>
        </p:nvSpPr>
        <p:spPr>
          <a:xfrm>
            <a:off x="4294157" y="3234640"/>
            <a:ext cx="634878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absent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AEF065-BDB0-402C-9C18-DE4981F4C5BD}"/>
              </a:ext>
            </a:extLst>
          </p:cNvPr>
          <p:cNvSpPr txBox="1"/>
          <p:nvPr/>
        </p:nvSpPr>
        <p:spPr>
          <a:xfrm>
            <a:off x="5052514" y="3234640"/>
            <a:ext cx="625131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variably present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6FBAF0-9958-A029-A3A0-C2106B474FE2}"/>
              </a:ext>
            </a:extLst>
          </p:cNvPr>
          <p:cNvSpPr txBox="1"/>
          <p:nvPr/>
        </p:nvSpPr>
        <p:spPr>
          <a:xfrm>
            <a:off x="5813069" y="3234640"/>
            <a:ext cx="669116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Abrupt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(usually) unilateral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CD0EBB-9673-11C3-5A3E-73E933375026}"/>
              </a:ext>
            </a:extLst>
          </p:cNvPr>
          <p:cNvSpPr txBox="1"/>
          <p:nvPr/>
        </p:nvSpPr>
        <p:spPr>
          <a:xfrm>
            <a:off x="6636596" y="3234640"/>
            <a:ext cx="679356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Intermediate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absent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26E9EB-633A-42EA-4215-42541A851EE1}"/>
              </a:ext>
            </a:extLst>
          </p:cNvPr>
          <p:cNvSpPr txBox="1"/>
          <p:nvPr/>
        </p:nvSpPr>
        <p:spPr>
          <a:xfrm>
            <a:off x="7398543" y="3234640"/>
            <a:ext cx="688118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Intermediate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variably present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46A13C-C989-70F2-37FE-80DEA01CF746}"/>
              </a:ext>
            </a:extLst>
          </p:cNvPr>
          <p:cNvSpPr txBox="1"/>
          <p:nvPr/>
        </p:nvSpPr>
        <p:spPr>
          <a:xfrm>
            <a:off x="8182684" y="3234640"/>
            <a:ext cx="651607" cy="57888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Intermediate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(usually) unilateral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2E2E7B-000E-03F2-5F7C-31E4A0BDCA10}"/>
              </a:ext>
            </a:extLst>
          </p:cNvPr>
          <p:cNvSpPr txBox="1"/>
          <p:nvPr/>
        </p:nvSpPr>
        <p:spPr>
          <a:xfrm>
            <a:off x="9041729" y="3234640"/>
            <a:ext cx="743988" cy="3064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Gradual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absent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E4C7F4-E5F4-E57C-907F-0322BA03D5FE}"/>
              </a:ext>
            </a:extLst>
          </p:cNvPr>
          <p:cNvSpPr txBox="1"/>
          <p:nvPr/>
        </p:nvSpPr>
        <p:spPr>
          <a:xfrm>
            <a:off x="9868095" y="3234640"/>
            <a:ext cx="678898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Gradual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variably present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C8406-5A6A-609E-4F15-10EC65ED718D}"/>
              </a:ext>
            </a:extLst>
          </p:cNvPr>
          <p:cNvSpPr txBox="1"/>
          <p:nvPr/>
        </p:nvSpPr>
        <p:spPr>
          <a:xfrm>
            <a:off x="10608338" y="3234640"/>
            <a:ext cx="678898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Gradual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(usually) unilateral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DCC641-CD9A-833F-61C5-B9A6835D307D}"/>
              </a:ext>
            </a:extLst>
          </p:cNvPr>
          <p:cNvSpPr txBox="1"/>
          <p:nvPr/>
        </p:nvSpPr>
        <p:spPr>
          <a:xfrm>
            <a:off x="11349472" y="3234640"/>
            <a:ext cx="678898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Continuous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Gradual onset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/>
              <a:t>Ear symptoms present and (usually) bilateral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05060D-8EFA-B9E8-79A8-15B7A6604692}"/>
              </a:ext>
            </a:extLst>
          </p:cNvPr>
          <p:cNvSpPr txBox="1"/>
          <p:nvPr/>
        </p:nvSpPr>
        <p:spPr>
          <a:xfrm>
            <a:off x="817674" y="2245473"/>
            <a:ext cx="92361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episodic and abrupt in onset.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Are ear symptoms absent, unilateral or bilateral?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6F77BD-E744-B72A-4EC9-0C3EEF51E5BA}"/>
              </a:ext>
            </a:extLst>
          </p:cNvPr>
          <p:cNvSpPr txBox="1"/>
          <p:nvPr/>
        </p:nvSpPr>
        <p:spPr>
          <a:xfrm>
            <a:off x="2807356" y="2245473"/>
            <a:ext cx="1051242" cy="6129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episodic and intermediate in onset.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Are ear symptoms absent or unilateral?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B03CF4-3326-52DB-89C4-CBB9ECEC21AC}"/>
              </a:ext>
            </a:extLst>
          </p:cNvPr>
          <p:cNvSpPr txBox="1"/>
          <p:nvPr/>
        </p:nvSpPr>
        <p:spPr>
          <a:xfrm>
            <a:off x="4839894" y="2245473"/>
            <a:ext cx="1031310" cy="6129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chronic and abrupt in onset.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Are ear symptoms absent, variable or unilateral?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3603A5-4B30-6C01-9E73-91D222D4D96D}"/>
              </a:ext>
            </a:extLst>
          </p:cNvPr>
          <p:cNvSpPr txBox="1"/>
          <p:nvPr/>
        </p:nvSpPr>
        <p:spPr>
          <a:xfrm>
            <a:off x="7218418" y="2245473"/>
            <a:ext cx="1038816" cy="71508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chronic and intermediate in onset.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Are ear symptoms absent, variable or unilateral?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55E88A-25D2-7573-B6EE-DE8F26ED063C}"/>
              </a:ext>
            </a:extLst>
          </p:cNvPr>
          <p:cNvSpPr txBox="1"/>
          <p:nvPr/>
        </p:nvSpPr>
        <p:spPr>
          <a:xfrm>
            <a:off x="9632126" y="2245473"/>
            <a:ext cx="1502990" cy="5107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chronic and gradual in onset.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Are ear symptoms absent, variable, unilateral or bilateral?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94467F-0146-621B-0B92-110EA7B0B6BB}"/>
              </a:ext>
            </a:extLst>
          </p:cNvPr>
          <p:cNvSpPr txBox="1"/>
          <p:nvPr/>
        </p:nvSpPr>
        <p:spPr>
          <a:xfrm>
            <a:off x="1826723" y="1277552"/>
            <a:ext cx="1161016" cy="6129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episodic.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Was the onset abrupt (seconds to minutes) or intermediate (minutes to hours)?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152BB0-D9F0-F5C4-2AC3-3CBDF109F029}"/>
              </a:ext>
            </a:extLst>
          </p:cNvPr>
          <p:cNvSpPr txBox="1"/>
          <p:nvPr/>
        </p:nvSpPr>
        <p:spPr>
          <a:xfrm>
            <a:off x="7025121" y="1277552"/>
            <a:ext cx="1425409" cy="6129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Symptoms are chronic.</a:t>
            </a:r>
          </a:p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600" dirty="0"/>
              <a:t>Was the onset abrupt (seconds to minutes), intermediate (minutes to hours) or gradual (hours to months)?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1D9FC3-C511-E411-D7B1-7B3CC0EA216F}"/>
              </a:ext>
            </a:extLst>
          </p:cNvPr>
          <p:cNvSpPr txBox="1"/>
          <p:nvPr/>
        </p:nvSpPr>
        <p:spPr>
          <a:xfrm>
            <a:off x="4291001" y="540640"/>
            <a:ext cx="1064548" cy="3064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" dirty="0"/>
              <a:t>Are the symptoms episodic (recurrent) or constant?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9BBFD23-C77C-610B-4F27-DE07AB88BBAC}"/>
              </a:ext>
            </a:extLst>
          </p:cNvPr>
          <p:cNvCxnSpPr/>
          <p:nvPr/>
        </p:nvCxnSpPr>
        <p:spPr>
          <a:xfrm flipH="1">
            <a:off x="2407231" y="847107"/>
            <a:ext cx="2416044" cy="430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E789BCF-4481-24B4-81F3-A48FAAB398A5}"/>
              </a:ext>
            </a:extLst>
          </p:cNvPr>
          <p:cNvCxnSpPr>
            <a:cxnSpLocks/>
          </p:cNvCxnSpPr>
          <p:nvPr/>
        </p:nvCxnSpPr>
        <p:spPr>
          <a:xfrm flipH="1" flipV="1">
            <a:off x="4823275" y="847107"/>
            <a:ext cx="2914551" cy="4304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175C5CC-DB45-80A8-0F61-6F8A0AA3FEA4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279482" y="1890486"/>
            <a:ext cx="1127749" cy="354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A50BBD1-1A81-D860-DCCC-CA0D2A64AC27}"/>
              </a:ext>
            </a:extLst>
          </p:cNvPr>
          <p:cNvCxnSpPr>
            <a:cxnSpLocks/>
            <a:stCxn id="24" idx="2"/>
          </p:cNvCxnSpPr>
          <p:nvPr/>
        </p:nvCxnSpPr>
        <p:spPr>
          <a:xfrm>
            <a:off x="2407231" y="1890486"/>
            <a:ext cx="925746" cy="354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F144B2F-8835-05AD-6CA9-D24271D51090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5355549" y="1890486"/>
            <a:ext cx="2382277" cy="354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5B657AF-EEB1-B7DB-A9D7-C2C30363C8AA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7737826" y="1890486"/>
            <a:ext cx="0" cy="354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1385CEF-115E-2B9B-19C7-15154AD6859C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7737826" y="1890486"/>
            <a:ext cx="2645795" cy="3549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E34A221-741D-91EA-46C1-3F5571D37F40}"/>
              </a:ext>
            </a:extLst>
          </p:cNvPr>
          <p:cNvCxnSpPr>
            <a:cxnSpLocks/>
            <a:stCxn id="19" idx="2"/>
            <a:endCxn id="4" idx="0"/>
          </p:cNvCxnSpPr>
          <p:nvPr/>
        </p:nvCxnSpPr>
        <p:spPr>
          <a:xfrm flipH="1">
            <a:off x="451805" y="2960562"/>
            <a:ext cx="827677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7286C2B-A076-7E71-19E1-2CF551B00C11}"/>
              </a:ext>
            </a:extLst>
          </p:cNvPr>
          <p:cNvCxnSpPr>
            <a:cxnSpLocks/>
            <a:stCxn id="19" idx="2"/>
            <a:endCxn id="5" idx="0"/>
          </p:cNvCxnSpPr>
          <p:nvPr/>
        </p:nvCxnSpPr>
        <p:spPr>
          <a:xfrm flipH="1">
            <a:off x="1277201" y="2960562"/>
            <a:ext cx="2281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2DF3DF5-960D-38FA-5372-6F7CE1B2C2EE}"/>
              </a:ext>
            </a:extLst>
          </p:cNvPr>
          <p:cNvCxnSpPr>
            <a:cxnSpLocks/>
            <a:stCxn id="19" idx="2"/>
            <a:endCxn id="6" idx="0"/>
          </p:cNvCxnSpPr>
          <p:nvPr/>
        </p:nvCxnSpPr>
        <p:spPr>
          <a:xfrm>
            <a:off x="1279482" y="2960562"/>
            <a:ext cx="856443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8F9E043-A2FC-7C6F-8F32-EF5971B7CF43}"/>
              </a:ext>
            </a:extLst>
          </p:cNvPr>
          <p:cNvCxnSpPr>
            <a:cxnSpLocks/>
            <a:stCxn id="20" idx="2"/>
            <a:endCxn id="7" idx="0"/>
          </p:cNvCxnSpPr>
          <p:nvPr/>
        </p:nvCxnSpPr>
        <p:spPr>
          <a:xfrm flipH="1">
            <a:off x="2987739" y="2858407"/>
            <a:ext cx="345238" cy="37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210A1C2F-7860-5DC1-BB4A-C7AFA2D6FCA6}"/>
              </a:ext>
            </a:extLst>
          </p:cNvPr>
          <p:cNvCxnSpPr>
            <a:cxnSpLocks/>
            <a:stCxn id="20" idx="2"/>
            <a:endCxn id="8" idx="0"/>
          </p:cNvCxnSpPr>
          <p:nvPr/>
        </p:nvCxnSpPr>
        <p:spPr>
          <a:xfrm>
            <a:off x="3332977" y="2858407"/>
            <a:ext cx="420410" cy="37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CA392C3-58CF-D541-249B-09DD34CA9F9B}"/>
              </a:ext>
            </a:extLst>
          </p:cNvPr>
          <p:cNvCxnSpPr>
            <a:cxnSpLocks/>
            <a:stCxn id="21" idx="2"/>
            <a:endCxn id="9" idx="0"/>
          </p:cNvCxnSpPr>
          <p:nvPr/>
        </p:nvCxnSpPr>
        <p:spPr>
          <a:xfrm flipH="1">
            <a:off x="4611596" y="2858407"/>
            <a:ext cx="743953" cy="37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714D57C-17B1-0641-445B-E72C6E124BAD}"/>
              </a:ext>
            </a:extLst>
          </p:cNvPr>
          <p:cNvCxnSpPr>
            <a:cxnSpLocks/>
            <a:stCxn id="21" idx="2"/>
            <a:endCxn id="10" idx="0"/>
          </p:cNvCxnSpPr>
          <p:nvPr/>
        </p:nvCxnSpPr>
        <p:spPr>
          <a:xfrm>
            <a:off x="5355549" y="2858407"/>
            <a:ext cx="9531" cy="37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4744B8A-391B-9BB2-8831-E0AD48E7D7DE}"/>
              </a:ext>
            </a:extLst>
          </p:cNvPr>
          <p:cNvCxnSpPr>
            <a:cxnSpLocks/>
            <a:stCxn id="21" idx="2"/>
            <a:endCxn id="11" idx="0"/>
          </p:cNvCxnSpPr>
          <p:nvPr/>
        </p:nvCxnSpPr>
        <p:spPr>
          <a:xfrm>
            <a:off x="5355549" y="2858407"/>
            <a:ext cx="792078" cy="376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E6AFD8B8-A298-E6FB-C27E-63E8F1754378}"/>
              </a:ext>
            </a:extLst>
          </p:cNvPr>
          <p:cNvCxnSpPr>
            <a:cxnSpLocks/>
            <a:stCxn id="22" idx="2"/>
            <a:endCxn id="12" idx="0"/>
          </p:cNvCxnSpPr>
          <p:nvPr/>
        </p:nvCxnSpPr>
        <p:spPr>
          <a:xfrm flipH="1">
            <a:off x="6976274" y="2960562"/>
            <a:ext cx="761552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B371010-831E-66AA-4D83-3FD5A666505D}"/>
              </a:ext>
            </a:extLst>
          </p:cNvPr>
          <p:cNvCxnSpPr>
            <a:cxnSpLocks/>
            <a:stCxn id="22" idx="2"/>
            <a:endCxn id="13" idx="0"/>
          </p:cNvCxnSpPr>
          <p:nvPr/>
        </p:nvCxnSpPr>
        <p:spPr>
          <a:xfrm>
            <a:off x="7737826" y="2960562"/>
            <a:ext cx="4776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5B58112-B6D2-95B8-0424-98AE4F2F633B}"/>
              </a:ext>
            </a:extLst>
          </p:cNvPr>
          <p:cNvCxnSpPr>
            <a:cxnSpLocks/>
            <a:stCxn id="22" idx="2"/>
            <a:endCxn id="14" idx="0"/>
          </p:cNvCxnSpPr>
          <p:nvPr/>
        </p:nvCxnSpPr>
        <p:spPr>
          <a:xfrm>
            <a:off x="7737826" y="2960562"/>
            <a:ext cx="770662" cy="274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3F256068-A1CE-74CB-3997-3B9719C4E3FF}"/>
              </a:ext>
            </a:extLst>
          </p:cNvPr>
          <p:cNvCxnSpPr>
            <a:cxnSpLocks/>
            <a:stCxn id="23" idx="2"/>
            <a:endCxn id="15" idx="0"/>
          </p:cNvCxnSpPr>
          <p:nvPr/>
        </p:nvCxnSpPr>
        <p:spPr>
          <a:xfrm flipH="1">
            <a:off x="9413723" y="2756251"/>
            <a:ext cx="969898" cy="478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15B4822-7135-A0F1-004A-809DC379903F}"/>
              </a:ext>
            </a:extLst>
          </p:cNvPr>
          <p:cNvCxnSpPr>
            <a:cxnSpLocks/>
            <a:stCxn id="23" idx="2"/>
            <a:endCxn id="16" idx="0"/>
          </p:cNvCxnSpPr>
          <p:nvPr/>
        </p:nvCxnSpPr>
        <p:spPr>
          <a:xfrm flipH="1">
            <a:off x="10207544" y="2756251"/>
            <a:ext cx="176077" cy="478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718058B-1766-3F3D-DA25-C1DACCAF379D}"/>
              </a:ext>
            </a:extLst>
          </p:cNvPr>
          <p:cNvCxnSpPr>
            <a:cxnSpLocks/>
            <a:stCxn id="23" idx="2"/>
            <a:endCxn id="17" idx="0"/>
          </p:cNvCxnSpPr>
          <p:nvPr/>
        </p:nvCxnSpPr>
        <p:spPr>
          <a:xfrm>
            <a:off x="10383621" y="2756251"/>
            <a:ext cx="564166" cy="478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1D68701-7F47-ADF5-E804-F804CC7FB21D}"/>
              </a:ext>
            </a:extLst>
          </p:cNvPr>
          <p:cNvCxnSpPr>
            <a:cxnSpLocks/>
            <a:stCxn id="23" idx="2"/>
            <a:endCxn id="18" idx="0"/>
          </p:cNvCxnSpPr>
          <p:nvPr/>
        </p:nvCxnSpPr>
        <p:spPr>
          <a:xfrm>
            <a:off x="10383621" y="2756251"/>
            <a:ext cx="1305300" cy="478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DD924A10-687D-7590-E2C5-F6966A0685C6}"/>
              </a:ext>
            </a:extLst>
          </p:cNvPr>
          <p:cNvSpPr txBox="1"/>
          <p:nvPr/>
        </p:nvSpPr>
        <p:spPr>
          <a:xfrm>
            <a:off x="117242" y="4274188"/>
            <a:ext cx="669126" cy="138743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Benign paroxysmal positional vertigo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Otolithic catastrophe of </a:t>
            </a:r>
            <a:r>
              <a:rPr lang="en-US" sz="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Tumarkin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Orthostatic intolerance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Cardiac arrhythmia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Drop attacks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including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vestibular </a:t>
            </a:r>
            <a:r>
              <a:rPr lang="en-US" sz="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paroxysmia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Episodic ataxia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Visual vertigo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Cervicogenic vertigo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Psychological disequilibrium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C66DCA8-59AC-E175-9A2D-FF787A7C9B86}"/>
              </a:ext>
            </a:extLst>
          </p:cNvPr>
          <p:cNvSpPr txBox="1"/>
          <p:nvPr/>
        </p:nvSpPr>
        <p:spPr>
          <a:xfrm>
            <a:off x="903091" y="4274188"/>
            <a:ext cx="748220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Semicircular canal dehiscence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/>
              </a:rPr>
              <a:t>Perilymphatic</a:t>
            </a: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4"/>
              </a:rPr>
              <a:t> fistula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indent="-57150"/>
            <a:endParaRPr lang="en-US" sz="4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DF35365-E95F-2103-E2CC-D7A35F3EF885}"/>
              </a:ext>
            </a:extLst>
          </p:cNvPr>
          <p:cNvSpPr txBox="1"/>
          <p:nvPr/>
        </p:nvSpPr>
        <p:spPr>
          <a:xfrm>
            <a:off x="1741290" y="4274188"/>
            <a:ext cx="789270" cy="238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5"/>
              </a:rPr>
              <a:t>Intracranial pressure fluctuations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24E1B79-A580-BA96-B5D4-0E12A8BCB4B8}"/>
              </a:ext>
            </a:extLst>
          </p:cNvPr>
          <p:cNvSpPr txBox="1"/>
          <p:nvPr/>
        </p:nvSpPr>
        <p:spPr>
          <a:xfrm>
            <a:off x="2633896" y="4274188"/>
            <a:ext cx="707686" cy="77634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6"/>
              </a:rPr>
              <a:t>Migraine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/>
              </a:rPr>
              <a:t>Mal de </a:t>
            </a:r>
            <a:r>
              <a:rPr lang="en-US" sz="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/>
              </a:rPr>
              <a:t>debarquement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7"/>
              </a:rPr>
              <a:t> syndrome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8"/>
              </a:rPr>
              <a:t>Adverse effect of medication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/>
              </a:rPr>
              <a:t>Acute alcohol intoxication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recreational drugs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Episodic ataxias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37C3F9C-2DBF-B8D4-3FAC-2959D8845ECF}"/>
              </a:ext>
            </a:extLst>
          </p:cNvPr>
          <p:cNvSpPr txBox="1"/>
          <p:nvPr/>
        </p:nvSpPr>
        <p:spPr>
          <a:xfrm>
            <a:off x="3435907" y="4274188"/>
            <a:ext cx="634960" cy="1702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indent="-57150">
              <a:buFont typeface="Arial" panose="020B0604020202020204" pitchFamily="34" charset="0"/>
              <a:buChar char="•"/>
            </a:pPr>
            <a:r>
              <a:rPr lang="en-US" sz="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0"/>
              </a:rPr>
              <a:t>Ménière’s</a:t>
            </a: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0"/>
              </a:rPr>
              <a:t> disease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ACD042C-A017-8EDA-F852-F6E235F7CE75}"/>
              </a:ext>
            </a:extLst>
          </p:cNvPr>
          <p:cNvSpPr txBox="1"/>
          <p:nvPr/>
        </p:nvSpPr>
        <p:spPr>
          <a:xfrm>
            <a:off x="4298291" y="4274188"/>
            <a:ext cx="626610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1"/>
              </a:rPr>
              <a:t>Vestibular neuritis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Stroke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3"/>
              </a:rPr>
              <a:t>Concussion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4"/>
              </a:rPr>
              <a:t>Epileptic vertigo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54BEFC8-478C-97F0-C9B2-591418EE2CEA}"/>
              </a:ext>
            </a:extLst>
          </p:cNvPr>
          <p:cNvSpPr txBox="1"/>
          <p:nvPr/>
        </p:nvSpPr>
        <p:spPr>
          <a:xfrm>
            <a:off x="5052688" y="4274188"/>
            <a:ext cx="624782" cy="3064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9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5"/>
              </a:rPr>
              <a:t>Labyrinthine concussion</a:t>
            </a:r>
            <a:endParaRPr lang="en-US" sz="400" dirty="0">
              <a:solidFill>
                <a:srgbClr val="FF9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 err="1">
                <a:solidFill>
                  <a:srgbClr val="FF9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6"/>
              </a:rPr>
              <a:t>Otic</a:t>
            </a:r>
            <a:r>
              <a:rPr lang="en-US" sz="400" dirty="0">
                <a:solidFill>
                  <a:srgbClr val="FF9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6"/>
              </a:rPr>
              <a:t> barotrauma</a:t>
            </a:r>
            <a:endParaRPr lang="en-US" sz="400" dirty="0">
              <a:solidFill>
                <a:srgbClr val="FF9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D069DFB-2906-4897-CF96-BB86F96F34DF}"/>
              </a:ext>
            </a:extLst>
          </p:cNvPr>
          <p:cNvSpPr txBox="1"/>
          <p:nvPr/>
        </p:nvSpPr>
        <p:spPr>
          <a:xfrm>
            <a:off x="5817914" y="4274188"/>
            <a:ext cx="659426" cy="3064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7"/>
              </a:rPr>
              <a:t>Labyrinthitis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8"/>
              </a:rPr>
              <a:t>Temporal bone fracture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245600B-4254-87C1-E096-ABC9D6663FA0}"/>
              </a:ext>
            </a:extLst>
          </p:cNvPr>
          <p:cNvSpPr txBox="1"/>
          <p:nvPr/>
        </p:nvSpPr>
        <p:spPr>
          <a:xfrm>
            <a:off x="9018774" y="4278782"/>
            <a:ext cx="789897" cy="21852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9"/>
              </a:rPr>
              <a:t>Idiopathic bilateral vestibular weakness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Nutritional deficiencies (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0"/>
              </a:rPr>
              <a:t>vitamin B1 deficiency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1"/>
              </a:rPr>
              <a:t>vitamin B12 deficiency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2"/>
              </a:rPr>
              <a:t>Spinocerebellar ataxia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ataxias (e.g.,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3"/>
              </a:rPr>
              <a:t>Friedriech’s ataxia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4"/>
              </a:rPr>
              <a:t>gluten ataxia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indent="-57150"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5"/>
              </a:rPr>
              <a:t>Normal pressure hydrocephalus</a:t>
            </a:r>
            <a:endParaRPr lang="en-US" sz="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indent="-57150"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6"/>
              </a:rPr>
              <a:t>Myelopathy</a:t>
            </a:r>
            <a:endParaRPr lang="en-US" sz="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7"/>
              </a:rPr>
              <a:t>CANVAS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Basal ganglionic disorders, such as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8"/>
              </a:rPr>
              <a:t>Parkinson’s disease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9"/>
              </a:rPr>
              <a:t>progressive supranuclear palsy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0"/>
              </a:rPr>
              <a:t>multiple system atrophy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1"/>
              </a:rPr>
              <a:t>Presbyvestibulopathy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Space-occupying lesions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9"/>
              </a:rPr>
              <a:t>Chronic alcoholism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2"/>
              </a:rPr>
              <a:t>Paraneoplastic syndromes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3"/>
              </a:rPr>
              <a:t>Chiari malformation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4"/>
              </a:rPr>
              <a:t>Peripheral neuropathy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5"/>
              </a:rPr>
              <a:t>Visual deficits</a:t>
            </a: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(cataracts, macular degeneration, anisometropia)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86A3D5A-C789-8584-4421-14B573D4A898}"/>
              </a:ext>
            </a:extLst>
          </p:cNvPr>
          <p:cNvSpPr txBox="1"/>
          <p:nvPr/>
        </p:nvSpPr>
        <p:spPr>
          <a:xfrm>
            <a:off x="9912175" y="4274188"/>
            <a:ext cx="590738" cy="23836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6"/>
              </a:rPr>
              <a:t>Ototoxicity</a:t>
            </a:r>
            <a:endParaRPr lang="en-US" sz="4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7"/>
              </a:rPr>
              <a:t>Fibromyalgia</a:t>
            </a:r>
            <a:endParaRPr lang="en-US" sz="4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B787741-65B1-2B42-E054-7D02813D1B8F}"/>
              </a:ext>
            </a:extLst>
          </p:cNvPr>
          <p:cNvSpPr txBox="1"/>
          <p:nvPr/>
        </p:nvSpPr>
        <p:spPr>
          <a:xfrm>
            <a:off x="10614037" y="4274188"/>
            <a:ext cx="667500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8"/>
              </a:rPr>
              <a:t>Vestibular schwannoma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Cerebellopointine</a:t>
            </a: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 angle meningioma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9A69BEB-D872-EC28-3CE8-DC2D335C2BC2}"/>
              </a:ext>
            </a:extLst>
          </p:cNvPr>
          <p:cNvSpPr txBox="1"/>
          <p:nvPr/>
        </p:nvSpPr>
        <p:spPr>
          <a:xfrm>
            <a:off x="11346869" y="4274188"/>
            <a:ext cx="684104" cy="4426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9"/>
              </a:rPr>
              <a:t>Autoimmune inner ear disease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0"/>
              </a:rPr>
              <a:t>Superficial siderosis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432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1"/>
              </a:rPr>
              <a:t>Usher syndrome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B9321CA-BD54-C497-DFE8-66C475CAD405}"/>
              </a:ext>
            </a:extLst>
          </p:cNvPr>
          <p:cNvSpPr txBox="1"/>
          <p:nvPr/>
        </p:nvSpPr>
        <p:spPr>
          <a:xfrm>
            <a:off x="6649396" y="4274188"/>
            <a:ext cx="653756" cy="82897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2"/>
              </a:rPr>
              <a:t>Persistent postural perceptual dizziness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2"/>
              </a:rPr>
              <a:t>Demyelination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0"/>
              </a:rPr>
              <a:t>Wernicke’s encephalopathy (acute B1 deficiency)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3"/>
              </a:rPr>
              <a:t>Other </a:t>
            </a:r>
            <a:r>
              <a:rPr lang="en-US" sz="400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3"/>
              </a:rPr>
              <a:t>encephalitides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E25B4AB-C1F1-B9DC-234C-9D2DA8D822E3}"/>
              </a:ext>
            </a:extLst>
          </p:cNvPr>
          <p:cNvSpPr txBox="1"/>
          <p:nvPr/>
        </p:nvSpPr>
        <p:spPr>
          <a:xfrm>
            <a:off x="7416013" y="4274188"/>
            <a:ext cx="653178" cy="37457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4"/>
              </a:rPr>
              <a:t>Infection, e.g., COVID‑19</a:t>
            </a:r>
            <a:endParaRPr lang="en-US" sz="4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 err="1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5"/>
              </a:rPr>
              <a:t>Oculopalatal</a:t>
            </a:r>
            <a:r>
              <a:rPr lang="en-US" sz="400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5"/>
              </a:rPr>
              <a:t> tremor</a:t>
            </a:r>
            <a:endParaRPr lang="en-US" sz="4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3AD41D3-237C-BAB4-ACA7-487EAFE86FAF}"/>
              </a:ext>
            </a:extLst>
          </p:cNvPr>
          <p:cNvSpPr txBox="1"/>
          <p:nvPr/>
        </p:nvSpPr>
        <p:spPr>
          <a:xfrm>
            <a:off x="8205008" y="4274188"/>
            <a:ext cx="606958" cy="3064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" marR="0" lvl="0" indent="-57150" rtl="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6"/>
              </a:rPr>
              <a:t>Otitis media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" marR="0" lvl="0" indent="-57150">
              <a:spcBef>
                <a:spcPts val="0"/>
              </a:spcBef>
              <a:spcAft>
                <a:spcPts val="0"/>
              </a:spcAft>
              <a:buFont typeface="Symbol" pitchFamily="2" charset="2"/>
              <a:buChar char=""/>
            </a:pPr>
            <a:r>
              <a:rPr lang="en-US" sz="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7"/>
              </a:rPr>
              <a:t>Ramsay Hunt syndrome</a:t>
            </a:r>
            <a:endParaRPr lang="en-US" sz="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D3BD1D4-F5C9-C0FC-BA0D-487A686A78B8}"/>
              </a:ext>
            </a:extLst>
          </p:cNvPr>
          <p:cNvCxnSpPr>
            <a:cxnSpLocks/>
          </p:cNvCxnSpPr>
          <p:nvPr/>
        </p:nvCxnSpPr>
        <p:spPr>
          <a:xfrm>
            <a:off x="451653" y="3609211"/>
            <a:ext cx="0" cy="664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9290BC4-2EE1-D1C6-D3A7-17420F6A2433}"/>
              </a:ext>
            </a:extLst>
          </p:cNvPr>
          <p:cNvCxnSpPr>
            <a:cxnSpLocks/>
          </p:cNvCxnSpPr>
          <p:nvPr/>
        </p:nvCxnSpPr>
        <p:spPr>
          <a:xfrm>
            <a:off x="1274899" y="3609211"/>
            <a:ext cx="4604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F451AB2-E62E-235A-B8D7-78FE0B742F4B}"/>
              </a:ext>
            </a:extLst>
          </p:cNvPr>
          <p:cNvCxnSpPr>
            <a:cxnSpLocks/>
          </p:cNvCxnSpPr>
          <p:nvPr/>
        </p:nvCxnSpPr>
        <p:spPr>
          <a:xfrm>
            <a:off x="2133037" y="3609211"/>
            <a:ext cx="0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E966B94E-138B-1E86-D74C-8A2343235E86}"/>
              </a:ext>
            </a:extLst>
          </p:cNvPr>
          <p:cNvCxnSpPr>
            <a:cxnSpLocks/>
          </p:cNvCxnSpPr>
          <p:nvPr/>
        </p:nvCxnSpPr>
        <p:spPr>
          <a:xfrm>
            <a:off x="2987739" y="3609211"/>
            <a:ext cx="0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DF139F2-8711-C17E-3AF7-59C9ADDDFE23}"/>
              </a:ext>
            </a:extLst>
          </p:cNvPr>
          <p:cNvCxnSpPr>
            <a:cxnSpLocks/>
          </p:cNvCxnSpPr>
          <p:nvPr/>
        </p:nvCxnSpPr>
        <p:spPr>
          <a:xfrm>
            <a:off x="3753011" y="3745418"/>
            <a:ext cx="753" cy="5167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8A9DE41-00CC-A3BC-835C-D3BC10E74C3D}"/>
              </a:ext>
            </a:extLst>
          </p:cNvPr>
          <p:cNvCxnSpPr>
            <a:cxnSpLocks/>
          </p:cNvCxnSpPr>
          <p:nvPr/>
        </p:nvCxnSpPr>
        <p:spPr>
          <a:xfrm flipH="1">
            <a:off x="4606391" y="3609211"/>
            <a:ext cx="7272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2FFA404-3FF5-6217-0DF6-12DABCFD7163}"/>
              </a:ext>
            </a:extLst>
          </p:cNvPr>
          <p:cNvCxnSpPr>
            <a:cxnSpLocks/>
          </p:cNvCxnSpPr>
          <p:nvPr/>
        </p:nvCxnSpPr>
        <p:spPr>
          <a:xfrm flipH="1">
            <a:off x="5364992" y="3609211"/>
            <a:ext cx="174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94A50CB-552B-97CE-A898-22061314AFF5}"/>
              </a:ext>
            </a:extLst>
          </p:cNvPr>
          <p:cNvCxnSpPr>
            <a:cxnSpLocks/>
          </p:cNvCxnSpPr>
          <p:nvPr/>
        </p:nvCxnSpPr>
        <p:spPr>
          <a:xfrm>
            <a:off x="6144494" y="3677314"/>
            <a:ext cx="5556" cy="584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5186A17-CFB7-7A6F-0116-3BB8361319EE}"/>
              </a:ext>
            </a:extLst>
          </p:cNvPr>
          <p:cNvCxnSpPr>
            <a:cxnSpLocks/>
          </p:cNvCxnSpPr>
          <p:nvPr/>
        </p:nvCxnSpPr>
        <p:spPr>
          <a:xfrm>
            <a:off x="6975188" y="3609211"/>
            <a:ext cx="2173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12600CC-C415-44CB-263E-2A2512096687}"/>
              </a:ext>
            </a:extLst>
          </p:cNvPr>
          <p:cNvCxnSpPr>
            <a:cxnSpLocks/>
          </p:cNvCxnSpPr>
          <p:nvPr/>
        </p:nvCxnSpPr>
        <p:spPr>
          <a:xfrm flipH="1">
            <a:off x="7740214" y="3609211"/>
            <a:ext cx="4776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44A209A-A4C3-3541-11DD-FEC4944682CD}"/>
              </a:ext>
            </a:extLst>
          </p:cNvPr>
          <p:cNvCxnSpPr>
            <a:cxnSpLocks/>
          </p:cNvCxnSpPr>
          <p:nvPr/>
        </p:nvCxnSpPr>
        <p:spPr>
          <a:xfrm>
            <a:off x="8503930" y="3813522"/>
            <a:ext cx="11827" cy="4486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C6FF74C-B440-18FE-218E-243952E4650D}"/>
              </a:ext>
            </a:extLst>
          </p:cNvPr>
          <p:cNvCxnSpPr>
            <a:cxnSpLocks/>
            <a:stCxn id="15" idx="2"/>
            <a:endCxn id="80" idx="0"/>
          </p:cNvCxnSpPr>
          <p:nvPr/>
        </p:nvCxnSpPr>
        <p:spPr>
          <a:xfrm>
            <a:off x="9413723" y="3541107"/>
            <a:ext cx="0" cy="7376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9F655FB-0E3B-15A8-57D5-598DBA45B9B5}"/>
              </a:ext>
            </a:extLst>
          </p:cNvPr>
          <p:cNvCxnSpPr>
            <a:cxnSpLocks/>
          </p:cNvCxnSpPr>
          <p:nvPr/>
        </p:nvCxnSpPr>
        <p:spPr>
          <a:xfrm flipH="1">
            <a:off x="10205051" y="3609211"/>
            <a:ext cx="4987" cy="652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86B8A1E-6F8B-2371-DD83-2E2A5D97F04D}"/>
              </a:ext>
            </a:extLst>
          </p:cNvPr>
          <p:cNvCxnSpPr>
            <a:cxnSpLocks/>
          </p:cNvCxnSpPr>
          <p:nvPr/>
        </p:nvCxnSpPr>
        <p:spPr>
          <a:xfrm flipH="1">
            <a:off x="10941482" y="3677314"/>
            <a:ext cx="9155" cy="584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2E1B448-221B-86CB-AC62-0CE4DF77D032}"/>
              </a:ext>
            </a:extLst>
          </p:cNvPr>
          <p:cNvCxnSpPr>
            <a:cxnSpLocks/>
          </p:cNvCxnSpPr>
          <p:nvPr/>
        </p:nvCxnSpPr>
        <p:spPr>
          <a:xfrm>
            <a:off x="11688921" y="3677314"/>
            <a:ext cx="0" cy="5848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282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450</Words>
  <Application>Microsoft Macintosh PowerPoint</Application>
  <PresentationFormat>Widescreen</PresentationFormat>
  <Paragraphs>117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Symbol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Marcello Cherchi</dc:creator>
  <cp:lastModifiedBy>Marcello Cherchi</cp:lastModifiedBy>
  <cp:revision>145</cp:revision>
  <dcterms:created xsi:type="dcterms:W3CDTF">2023-03-24T18:24:53Z</dcterms:created>
  <dcterms:modified xsi:type="dcterms:W3CDTF">2023-04-17T20:45:00Z</dcterms:modified>
</cp:coreProperties>
</file>